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15"/>
  </p:notesMasterIdLst>
  <p:sldIdLst>
    <p:sldId id="257" r:id="rId2"/>
    <p:sldId id="259" r:id="rId3"/>
    <p:sldId id="344" r:id="rId4"/>
    <p:sldId id="348" r:id="rId5"/>
    <p:sldId id="350" r:id="rId6"/>
    <p:sldId id="345" r:id="rId7"/>
    <p:sldId id="340" r:id="rId8"/>
    <p:sldId id="346" r:id="rId9"/>
    <p:sldId id="347" r:id="rId10"/>
    <p:sldId id="349" r:id="rId11"/>
    <p:sldId id="352" r:id="rId12"/>
    <p:sldId id="351" r:id="rId13"/>
    <p:sldId id="353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cella" initials="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87" autoAdjust="0"/>
    <p:restoredTop sz="96433" autoAdjust="0"/>
  </p:normalViewPr>
  <p:slideViewPr>
    <p:cSldViewPr>
      <p:cViewPr varScale="1">
        <p:scale>
          <a:sx n="98" d="100"/>
          <a:sy n="98" d="100"/>
        </p:scale>
        <p:origin x="12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08136-C3DF-4983-A00E-28E5B3814267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3CCE80-0941-44EA-88E0-2479835383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860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3CCE80-0941-44EA-88E0-247983538305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9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143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181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94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859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23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140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458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91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986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0292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A9881-D200-4F3C-99D4-D7AAD166CA3E}" type="datetimeFigureOut">
              <a:rPr lang="it-IT" smtClean="0"/>
              <a:t>14/10/2016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6C04D-3429-479E-BED4-8182A445B8A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272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2"/>
          <p:cNvSpPr txBox="1">
            <a:spLocks noChangeArrowheads="1"/>
          </p:cNvSpPr>
          <p:nvPr/>
        </p:nvSpPr>
        <p:spPr bwMode="auto">
          <a:xfrm>
            <a:off x="683568" y="2019732"/>
            <a:ext cx="7848872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/>
            <a:r>
              <a:rPr lang="it-IT" sz="4400" dirty="0" smtClean="0">
                <a:solidFill>
                  <a:srgbClr val="FF0000"/>
                </a:solidFill>
                <a:latin typeface="Arial" panose="020B0604020202020204" pitchFamily="34" charset="0"/>
              </a:rPr>
              <a:t>Il trauma collettivo</a:t>
            </a:r>
          </a:p>
          <a:p>
            <a:pPr algn="ctr"/>
            <a:r>
              <a:rPr lang="it-IT" sz="4400" dirty="0">
                <a:solidFill>
                  <a:srgbClr val="FF0000"/>
                </a:solidFill>
                <a:latin typeface="Arial" panose="020B0604020202020204" pitchFamily="34" charset="0"/>
              </a:rPr>
              <a:t>n</a:t>
            </a:r>
            <a:r>
              <a:rPr lang="it-IT" sz="4400" dirty="0" smtClean="0">
                <a:solidFill>
                  <a:srgbClr val="FF0000"/>
                </a:solidFill>
                <a:latin typeface="Arial" panose="020B0604020202020204" pitchFamily="34" charset="0"/>
              </a:rPr>
              <a:t>elle catastrofi naturali:</a:t>
            </a:r>
            <a:endParaRPr lang="it-IT" sz="3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4400" dirty="0">
                <a:solidFill>
                  <a:srgbClr val="00B050"/>
                </a:solidFill>
                <a:latin typeface="Arial" panose="020B0604020202020204" pitchFamily="34" charset="0"/>
              </a:rPr>
              <a:t>i</a:t>
            </a:r>
            <a:r>
              <a:rPr lang="it-IT" sz="4400" dirty="0" smtClean="0">
                <a:solidFill>
                  <a:srgbClr val="00B050"/>
                </a:solidFill>
                <a:latin typeface="Arial" panose="020B0604020202020204" pitchFamily="34" charset="0"/>
              </a:rPr>
              <a:t>l ruolo clinico preventivo </a:t>
            </a:r>
          </a:p>
          <a:p>
            <a:pPr algn="ctr"/>
            <a:r>
              <a:rPr lang="it-IT" sz="4400" dirty="0" smtClean="0">
                <a:solidFill>
                  <a:srgbClr val="00B050"/>
                </a:solidFill>
                <a:latin typeface="Arial" panose="020B0604020202020204" pitchFamily="34" charset="0"/>
              </a:rPr>
              <a:t>dello psicologo in campo</a:t>
            </a:r>
            <a:endParaRPr kumimoji="1" lang="it-IT" sz="44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528" y="5223706"/>
            <a:ext cx="8568952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bg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kumimoji="1" lang="it-IT" sz="2800" b="0" dirty="0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Marcella </a:t>
            </a:r>
            <a:r>
              <a:rPr kumimoji="1" lang="it-IT" sz="2800" b="0" dirty="0" err="1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Taricco</a:t>
            </a:r>
            <a:endParaRPr kumimoji="1" lang="it-IT" sz="2800" b="0" dirty="0" smtClean="0">
              <a:solidFill>
                <a:schemeClr val="tx1"/>
              </a:solidFill>
              <a:latin typeface="Arial" panose="020B0604020202020204" pitchFamily="34" charset="0"/>
              <a:ea typeface="Segoe UI Symbol" panose="020B0502040204020203" pitchFamily="34" charset="0"/>
            </a:endParaRPr>
          </a:p>
          <a:p>
            <a:pPr algn="ctr">
              <a:lnSpc>
                <a:spcPct val="90000"/>
              </a:lnSpc>
            </a:pPr>
            <a:r>
              <a:rPr kumimoji="1" lang="it-IT" sz="2000" b="0" dirty="0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Psicoterapeuta</a:t>
            </a:r>
          </a:p>
          <a:p>
            <a:pPr algn="ctr">
              <a:lnSpc>
                <a:spcPct val="90000"/>
              </a:lnSpc>
            </a:pPr>
            <a:r>
              <a:rPr kumimoji="1" lang="it-IT" sz="2000" b="0" dirty="0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Responsabile del Dipartimento di Psicologia Clinica e Pedagogia Preventiva</a:t>
            </a:r>
          </a:p>
          <a:p>
            <a:pPr algn="ctr">
              <a:lnSpc>
                <a:spcPct val="90000"/>
              </a:lnSpc>
            </a:pPr>
            <a:r>
              <a:rPr kumimoji="1" lang="it-IT" sz="2000" b="0" dirty="0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Istituto di Medicina Olistica e Ecologia Comportamentale</a:t>
            </a:r>
          </a:p>
          <a:p>
            <a:pPr algn="ctr">
              <a:lnSpc>
                <a:spcPct val="90000"/>
              </a:lnSpc>
            </a:pPr>
            <a:r>
              <a:rPr kumimoji="1" lang="it-IT" sz="2000" b="0" dirty="0" smtClean="0">
                <a:solidFill>
                  <a:schemeClr val="tx1"/>
                </a:solidFill>
                <a:latin typeface="Arial" panose="020B0604020202020204" pitchFamily="34" charset="0"/>
                <a:ea typeface="Segoe UI Symbol" panose="020B0502040204020203" pitchFamily="34" charset="0"/>
              </a:rPr>
              <a:t>San Lorenzo in Lodi</a:t>
            </a:r>
            <a:endParaRPr kumimoji="1" lang="it-IT" sz="2000" b="0" dirty="0">
              <a:solidFill>
                <a:schemeClr val="tx1"/>
              </a:solidFill>
              <a:latin typeface="Arial" panose="020B0604020202020204" pitchFamily="34" charset="0"/>
              <a:ea typeface="Segoe UI Symbol" panose="020B0502040204020203" pitchFamily="34" charset="0"/>
            </a:endParaRPr>
          </a:p>
        </p:txBody>
      </p:sp>
      <p:pic>
        <p:nvPicPr>
          <p:cNvPr id="1026" name="Picture 2" descr="C:\Users\Marcella\Desktop\logo fondino bianc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150" y="542903"/>
            <a:ext cx="1246632" cy="133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558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007604" y="548680"/>
            <a:ext cx="7200800" cy="28083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prevenzione anticipatoria:</a:t>
            </a: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zione diretta sull’asse ipotalamo-ipofisario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1"/>
          <p:cNvSpPr txBox="1">
            <a:spLocks/>
          </p:cNvSpPr>
          <p:nvPr/>
        </p:nvSpPr>
        <p:spPr>
          <a:xfrm>
            <a:off x="611560" y="4221088"/>
            <a:ext cx="7992888" cy="2016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 l’asse ipotalamo-ipofisario è collegato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alle emozioni, alle paure e alla memoria,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l’esempio adulto di </a:t>
            </a:r>
            <a:r>
              <a:rPr lang="it-IT" sz="22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reazione attiva e orientata al positivo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stimola il soggetto in crescita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ad </a:t>
            </a: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gestione ottimale dello stress anche da adulto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539552" y="4221088"/>
            <a:ext cx="8136904" cy="201622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8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isultati immagini per aforismi diventare l'uomo più ricco del cimitero Jo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124744"/>
            <a:ext cx="482453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1"/>
          <p:cNvSpPr txBox="1">
            <a:spLocks/>
          </p:cNvSpPr>
          <p:nvPr/>
        </p:nvSpPr>
        <p:spPr>
          <a:xfrm>
            <a:off x="97163" y="2942946"/>
            <a:ext cx="3744416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Esempio di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reazione attiva</a:t>
            </a:r>
          </a:p>
        </p:txBody>
      </p:sp>
    </p:spTree>
    <p:extLst>
      <p:ext uri="{BB962C8B-B14F-4D97-AF65-F5344CB8AC3E}">
        <p14:creationId xmlns:p14="http://schemas.microsoft.com/office/powerpoint/2010/main" val="22589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isultati immagini per ottimismo"/>
          <p:cNvSpPr>
            <a:spLocks noChangeAspect="1" noChangeArrowheads="1"/>
          </p:cNvSpPr>
          <p:nvPr/>
        </p:nvSpPr>
        <p:spPr bwMode="auto">
          <a:xfrm>
            <a:off x="155575" y="-2849563"/>
            <a:ext cx="6315075" cy="594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8" name="Picture 4" descr="Più si è ottimisti più si è in salute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32" y="2564904"/>
            <a:ext cx="3665711" cy="344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isultati immagini per ottim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141" y="2888122"/>
            <a:ext cx="445770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gnaposto contenuto 1"/>
          <p:cNvSpPr txBox="1">
            <a:spLocks/>
          </p:cNvSpPr>
          <p:nvPr/>
        </p:nvSpPr>
        <p:spPr>
          <a:xfrm>
            <a:off x="2699792" y="620688"/>
            <a:ext cx="3744416" cy="1188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Esempio di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reazione orientata al positivo</a:t>
            </a:r>
          </a:p>
        </p:txBody>
      </p:sp>
    </p:spTree>
    <p:extLst>
      <p:ext uri="{BB962C8B-B14F-4D97-AF65-F5344CB8AC3E}">
        <p14:creationId xmlns:p14="http://schemas.microsoft.com/office/powerpoint/2010/main" val="191517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isultati immagini per dario 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023938"/>
            <a:ext cx="7143750" cy="481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60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L’imprevedibilità</a:t>
            </a:r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contenuto 1"/>
          <p:cNvSpPr txBox="1">
            <a:spLocks/>
          </p:cNvSpPr>
          <p:nvPr/>
        </p:nvSpPr>
        <p:spPr>
          <a:xfrm>
            <a:off x="3635896" y="1196752"/>
            <a:ext cx="5184576" cy="56166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L’evento traumatico si caratterizza per una più o meno forte imprevedibilità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la persona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non si aspetta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quello che vive.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Sintomi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 pochi minuti dall’evento, in genere spariscono entro 2-3 giorni, a volte compare amnesia.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condizioni di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, si attiva nel nostro organismo l’asse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ipotalamo - ipofisi - ghiandole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surrenali.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Per la medicina tradizionale cinese, è coinvolto il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meridiano del rene.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L’asse ipotalamo-ipofisario è </a:t>
            </a:r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sede delle </a:t>
            </a:r>
            <a:r>
              <a:rPr lang="it-IT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emozioni</a:t>
            </a:r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dei </a:t>
            </a:r>
            <a:r>
              <a:rPr lang="it-IT" sz="2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sentimenti</a:t>
            </a:r>
            <a:r>
              <a:rPr lang="it-IT" sz="2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delle </a:t>
            </a: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paure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ed è anche  in connessione continua con i profumi, la memo­ria, il gusto, i sapori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cortisolo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è considerato l’ormone dello stress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perché 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viene prodotto in situazioni di maggiore stress psicofisico, intervenendo per mantenere equilibrate le funzioni vitali ed evitare quelle più superflue.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 chi sviluppa il PTSD c’è una </a:t>
            </a:r>
            <a:r>
              <a:rPr lang="it-IT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disregolazione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dell’asse ipotalamico, da cui dipende il rilascio di questo ormone.</a:t>
            </a:r>
            <a:endParaRPr lang="it-IT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Risultati immagini per ASSE IPOTALAMO IPOFISA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3100185" cy="317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0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683568" y="836712"/>
            <a:ext cx="7848872" cy="29523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 effetti</a:t>
            </a:r>
          </a:p>
          <a:p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 collettività: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25-33 % di risposta patologica</a:t>
            </a:r>
          </a:p>
        </p:txBody>
      </p:sp>
      <p:sp>
        <p:nvSpPr>
          <p:cNvPr id="4" name="Segnaposto contenuto 1"/>
          <p:cNvSpPr txBox="1">
            <a:spLocks/>
          </p:cNvSpPr>
          <p:nvPr/>
        </p:nvSpPr>
        <p:spPr>
          <a:xfrm>
            <a:off x="611560" y="4437112"/>
            <a:ext cx="7992888" cy="165618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Una minoranza sviluppa gravi difficoltà e rientra in una diagnosi della categoria che nel DSM V viene definita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come Trauma and </a:t>
            </a:r>
            <a:r>
              <a:rPr lang="it-IT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Stressor-Related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it-IT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isorders</a:t>
            </a: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	Davidson &amp; </a:t>
            </a:r>
            <a:r>
              <a:rPr lang="it-IT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Baum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1994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		Yehuda, 1993</a:t>
            </a:r>
          </a:p>
        </p:txBody>
      </p:sp>
    </p:spTree>
    <p:extLst>
      <p:ext uri="{BB962C8B-B14F-4D97-AF65-F5344CB8AC3E}">
        <p14:creationId xmlns:p14="http://schemas.microsoft.com/office/powerpoint/2010/main" val="15785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587915" y="548680"/>
            <a:ext cx="6067012" cy="216024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risposta 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fisiologica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contenuto 1"/>
          <p:cNvSpPr txBox="1">
            <a:spLocks/>
          </p:cNvSpPr>
          <p:nvPr/>
        </p:nvSpPr>
        <p:spPr>
          <a:xfrm>
            <a:off x="539552" y="2924944"/>
            <a:ext cx="8163738" cy="37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Quello che per una persona è un evento critico, può non esserlo per altri.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Intervengono infatti diversi fattori:</a:t>
            </a:r>
          </a:p>
          <a:p>
            <a:pPr algn="just">
              <a:lnSpc>
                <a:spcPct val="120000"/>
              </a:lnSpc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Identificazione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personale con l’evento</a:t>
            </a:r>
          </a:p>
          <a:p>
            <a:pPr algn="just">
              <a:lnSpc>
                <a:spcPct val="120000"/>
              </a:lnSpc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Imprevedibilità e intensità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dell’evento (grado di esposizione e vicinanza fisica)</a:t>
            </a:r>
          </a:p>
          <a:p>
            <a:pPr algn="just">
              <a:lnSpc>
                <a:spcPct val="120000"/>
              </a:lnSpc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Riattivazione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precedenti traumi non superati</a:t>
            </a:r>
          </a:p>
          <a:p>
            <a:pPr algn="just">
              <a:lnSpc>
                <a:spcPct val="120000"/>
              </a:lnSpc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livello attuale di stress 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nella vita del soggetto</a:t>
            </a:r>
          </a:p>
          <a:p>
            <a:pPr algn="just">
              <a:lnSpc>
                <a:spcPct val="120000"/>
              </a:lnSpc>
            </a:pP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Possibilità di reagire e di usare risorse </a:t>
            </a:r>
            <a:r>
              <a:rPr lang="it-IT" sz="22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momento dell’evento o subito dopo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80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007604" y="548680"/>
            <a:ext cx="7128792" cy="165618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maggiore possibilità </a:t>
            </a:r>
          </a:p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azione preventiva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contenuto 1"/>
          <p:cNvSpPr txBox="1">
            <a:spLocks/>
          </p:cNvSpPr>
          <p:nvPr/>
        </p:nvSpPr>
        <p:spPr>
          <a:xfrm>
            <a:off x="1151620" y="2564904"/>
            <a:ext cx="3168352" cy="1656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capacità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di reazione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di utilizzo di </a:t>
            </a: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risorse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 situazioni di stress</a:t>
            </a:r>
            <a:endParaRPr lang="it-IT" sz="22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ccia a destra 1"/>
          <p:cNvSpPr/>
          <p:nvPr/>
        </p:nvSpPr>
        <p:spPr>
          <a:xfrm>
            <a:off x="2360777" y="4581128"/>
            <a:ext cx="1512168" cy="720080"/>
          </a:xfrm>
          <a:prstGeom prst="rightArrow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6" name="Segnaposto contenuto 1"/>
          <p:cNvSpPr txBox="1">
            <a:spLocks/>
          </p:cNvSpPr>
          <p:nvPr/>
        </p:nvSpPr>
        <p:spPr>
          <a:xfrm>
            <a:off x="4788024" y="4509120"/>
            <a:ext cx="316835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ioè sull’asse ipotalamo-ipofisario</a:t>
            </a:r>
          </a:p>
        </p:txBody>
      </p:sp>
      <p:sp>
        <p:nvSpPr>
          <p:cNvPr id="3" name="Ovale 2"/>
          <p:cNvSpPr/>
          <p:nvPr/>
        </p:nvSpPr>
        <p:spPr>
          <a:xfrm>
            <a:off x="4427984" y="4293096"/>
            <a:ext cx="3816424" cy="144016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94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  <p:bldP spid="6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502490" y="404664"/>
            <a:ext cx="6067012" cy="144016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L’importanza della prevenzione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1"/>
          <p:cNvSpPr txBox="1">
            <a:spLocks/>
          </p:cNvSpPr>
          <p:nvPr/>
        </p:nvSpPr>
        <p:spPr>
          <a:xfrm>
            <a:off x="323528" y="2204864"/>
            <a:ext cx="8424936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Azioni di prevenzione sui disturbi da stress acuto: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Contatto, relazione, sicurezza, stabilizzazione, raccolta di informazioni, supporto sociale, collegamento con i servizi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tecnica EMDR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è fondamentale nei contesti di emergenza: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L’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FBI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 ha introdotto l’EMDR e lo ha inserito come trattamento standard per il suo 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personale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Unicef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ha avviato dei programmi di assistenza basati sull’utilizzo 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dell’EMDR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olti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enti governativi e privati 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in molti paesi lo hanno inserito tra gli strumenti di intervento con le vittime di esperienze traumatiche </a:t>
            </a:r>
            <a:endParaRPr lang="it-IT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		(</a:t>
            </a:r>
            <a:r>
              <a:rPr lang="it-IT" sz="2100" dirty="0" err="1">
                <a:latin typeface="Arial" panose="020B0604020202020204" pitchFamily="34" charset="0"/>
                <a:cs typeface="Arial" panose="020B0604020202020204" pitchFamily="34" charset="0"/>
              </a:rPr>
              <a:t>Shapiro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, 2000 EMDR </a:t>
            </a:r>
            <a:r>
              <a:rPr lang="it-IT" sz="2100" dirty="0" err="1">
                <a:latin typeface="Arial" panose="020B0604020202020204" pitchFamily="34" charset="0"/>
                <a:cs typeface="Arial" panose="020B0604020202020204" pitchFamily="34" charset="0"/>
              </a:rPr>
              <a:t>Humanitarian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 Assistance 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Programs)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Italia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 viene utilizzato dalla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Polizia di Stato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, da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centri privati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associazioni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che lavorano con bambini e donne abusati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2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enti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parastatali 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(Trenitalia) e in generale da molte </a:t>
            </a:r>
            <a:r>
              <a:rPr lang="it-IT" sz="2100" b="1" dirty="0">
                <a:latin typeface="Arial" panose="020B0604020202020204" pitchFamily="34" charset="0"/>
                <a:cs typeface="Arial" panose="020B0604020202020204" pitchFamily="34" charset="0"/>
              </a:rPr>
              <a:t>ASL </a:t>
            </a:r>
            <a:r>
              <a:rPr lang="it-IT" sz="2100" dirty="0">
                <a:latin typeface="Arial" panose="020B0604020202020204" pitchFamily="34" charset="0"/>
                <a:cs typeface="Arial" panose="020B0604020202020204" pitchFamily="34" charset="0"/>
              </a:rPr>
              <a:t>sul territorio nazionale.  </a:t>
            </a:r>
            <a:endParaRPr lang="it-IT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73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538494" y="548680"/>
            <a:ext cx="6067012" cy="187220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prevenzione primaria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57200" y="2276872"/>
            <a:ext cx="8229600" cy="44644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L’intervento dello psicologo in campo, a breve distanza dall’evento, va ad agire su quel 25% che svilupperebbe la patologia.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Quindi si tratta a tutti gli effetti di una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prevenzione primaria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perché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agisce PRIMA che la patologia si manifesti o diventi conclamata e stabile.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it-IT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it-IT" sz="2000" b="1" dirty="0">
                <a:latin typeface="Arial" panose="020B0604020202020204" pitchFamily="34" charset="0"/>
                <a:cs typeface="Arial" panose="020B0604020202020204" pitchFamily="34" charset="0"/>
              </a:rPr>
              <a:t>Il contributo dell’EMDR, riconosciuto dall’OMS nel 2013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come trattamento efficace per la cura del trauma e dei disturbi ad esso correlati, si rivela fondamentale in questi contesti.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La rielaborazione del ricordo di queste esperienze traumatiche con l’EMDR non solo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toglie dei fattori di rischio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 </a:t>
            </a:r>
            <a:r>
              <a:rPr lang="it-IT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diventa un fattore di protezione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per ulteriori eventi di vita che possono presentarsi.</a:t>
            </a:r>
          </a:p>
        </p:txBody>
      </p:sp>
    </p:spTree>
    <p:extLst>
      <p:ext uri="{BB962C8B-B14F-4D97-AF65-F5344CB8AC3E}">
        <p14:creationId xmlns:p14="http://schemas.microsoft.com/office/powerpoint/2010/main" val="360576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1430482" y="548680"/>
            <a:ext cx="6067012" cy="187220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Stimolare la resilienza di gruppo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1"/>
          <p:cNvSpPr txBox="1">
            <a:spLocks/>
          </p:cNvSpPr>
          <p:nvPr/>
        </p:nvSpPr>
        <p:spPr>
          <a:xfrm>
            <a:off x="467544" y="2204864"/>
            <a:ext cx="7992888" cy="27363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Sui traumi collettivi occorre anche operare un lavoro relazionale, sociale, sui gruppi sociali, le persone devono essere messe in relazione, gli operatori allo stesso livello della collettività traumatizzata.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Infatti, anche se non se ne parla molto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 una società individualizzata:</a:t>
            </a:r>
          </a:p>
        </p:txBody>
      </p:sp>
      <p:sp>
        <p:nvSpPr>
          <p:cNvPr id="4" name="Segnaposto contenuto 1"/>
          <p:cNvSpPr txBox="1">
            <a:spLocks/>
          </p:cNvSpPr>
          <p:nvPr/>
        </p:nvSpPr>
        <p:spPr>
          <a:xfrm>
            <a:off x="2087724" y="5301208"/>
            <a:ext cx="4752528" cy="1073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La resilienza è anche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una forza di reazione collettiva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2087724" y="5301208"/>
            <a:ext cx="4752528" cy="1152128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644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 txBox="1">
            <a:spLocks/>
          </p:cNvSpPr>
          <p:nvPr/>
        </p:nvSpPr>
        <p:spPr>
          <a:xfrm>
            <a:off x="935596" y="548680"/>
            <a:ext cx="7200800" cy="280831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prevenzione anticipatoria:</a:t>
            </a:r>
          </a:p>
          <a:p>
            <a:r>
              <a:rPr lang="it-IT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crescere l’ottimismo nei bambini</a:t>
            </a:r>
            <a:endParaRPr lang="it-IT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1"/>
          <p:cNvSpPr txBox="1">
            <a:spLocks/>
          </p:cNvSpPr>
          <p:nvPr/>
        </p:nvSpPr>
        <p:spPr>
          <a:xfrm>
            <a:off x="539552" y="3789040"/>
            <a:ext cx="7992888" cy="23762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Ma la prima prevenzione anticipa, la facciamo quando il trauma non c’è e con i soggetti che vanno strutturando la loro mente e le loro risorse:</a:t>
            </a:r>
          </a:p>
          <a:p>
            <a:pPr marL="0" indent="0" algn="just">
              <a:lnSpc>
                <a:spcPct val="120000"/>
              </a:lnSpc>
              <a:buFont typeface="Arial" panose="020B0604020202020204" pitchFamily="34" charset="0"/>
              <a:buNone/>
            </a:pPr>
            <a:endParaRPr lang="it-IT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Si fa crescere la resilienza e l’ottimismo nei bambini 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it-IT" sz="2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l’esempio adulto di reazione nelle difficoltà</a:t>
            </a:r>
            <a:r>
              <a:rPr lang="it-IT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999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692</Words>
  <Application>Microsoft Office PowerPoint</Application>
  <PresentationFormat>Presentazione su schermo (4:3)</PresentationFormat>
  <Paragraphs>84</Paragraphs>
  <Slides>13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Segoe UI Symbol</vt:lpstr>
      <vt:lpstr>Wingdings</vt:lpstr>
      <vt:lpstr>Tema di Office</vt:lpstr>
      <vt:lpstr>Presentazione standard di PowerPoint</vt:lpstr>
      <vt:lpstr>L’imprevedibilità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Diagnostica per elementi</dc:title>
  <dc:creator>Marcella</dc:creator>
  <cp:lastModifiedBy>Marcella Taricco</cp:lastModifiedBy>
  <cp:revision>114</cp:revision>
  <dcterms:created xsi:type="dcterms:W3CDTF">2012-06-03T19:09:39Z</dcterms:created>
  <dcterms:modified xsi:type="dcterms:W3CDTF">2016-10-14T09:54:43Z</dcterms:modified>
</cp:coreProperties>
</file>