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2" r:id="rId7"/>
    <p:sldId id="260" r:id="rId8"/>
    <p:sldId id="261" r:id="rId9"/>
    <p:sldId id="264" r:id="rId10"/>
    <p:sldId id="265" r:id="rId11"/>
    <p:sldId id="263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9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DFF8F-017C-4B91-8DE0-F7CB60641ACE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CCFD1-C1D2-4008-9E79-D45C9745A1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1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392477" algn="l"/>
                <a:tab pos="786346" algn="l"/>
                <a:tab pos="1180214" algn="l"/>
                <a:tab pos="1574082" algn="l"/>
                <a:tab pos="1967950" algn="l"/>
                <a:tab pos="2361819" algn="l"/>
                <a:tab pos="2755687" algn="l"/>
                <a:tab pos="3149556" algn="l"/>
                <a:tab pos="3543424" algn="l"/>
                <a:tab pos="3937293" algn="l"/>
                <a:tab pos="4331161" algn="l"/>
                <a:tab pos="4725030" algn="l"/>
                <a:tab pos="5118898" algn="l"/>
                <a:tab pos="5512767" algn="l"/>
                <a:tab pos="5906635" algn="l"/>
                <a:tab pos="6300504" algn="l"/>
                <a:tab pos="6694372" algn="l"/>
                <a:tab pos="7088240" algn="l"/>
                <a:tab pos="7482108" algn="l"/>
                <a:tab pos="7875977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/>
            <a:fld id="{BBA5306D-0E28-4A8E-9A7E-6411DDE64F46}" type="slidenum">
              <a:rPr lang="it-IT" altLang="it-IT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it-IT" altLang="it-IT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31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>
            <a:spLocks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F49D355-16BD-4E45-BD9A-5EA878CF7CBD}" type="datetimeFigureOut">
              <a:rPr lang="it-IT" smtClean="0"/>
              <a:t>24/05/2015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6012160" y="2575364"/>
            <a:ext cx="2743200" cy="362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9" tIns="58454" rIns="81639" bIns="4082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>
              <a:buClrTx/>
              <a:buFontTx/>
              <a:buNone/>
            </a:pPr>
            <a:r>
              <a:rPr lang="it-IT" altLang="it-IT" sz="2000" i="1">
                <a:solidFill>
                  <a:srgbClr val="1E33CC"/>
                </a:solidFill>
              </a:rPr>
              <a:t>Dott. Marcella Taricco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440" y="170648"/>
            <a:ext cx="9142560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defRPr/>
            </a:pPr>
            <a:r>
              <a:rPr lang="it-IT" altLang="it-IT" sz="7300" b="1" dirty="0">
                <a:solidFill>
                  <a:srgbClr val="1E33CC"/>
                </a:solidFill>
                <a:latin typeface="Calibri" charset="0"/>
              </a:rPr>
              <a:t>EST MODUS</a:t>
            </a:r>
            <a:r>
              <a:rPr lang="it-IT" altLang="it-IT" sz="12500" b="1" dirty="0">
                <a:solidFill>
                  <a:srgbClr val="1E33CC"/>
                </a:solidFill>
                <a:latin typeface="Calibri" charset="0"/>
              </a:rPr>
              <a:t/>
            </a:r>
            <a:br>
              <a:rPr lang="it-IT" altLang="it-IT" sz="12500" b="1" dirty="0">
                <a:solidFill>
                  <a:srgbClr val="1E33CC"/>
                </a:solidFill>
                <a:latin typeface="Calibri" charset="0"/>
              </a:rPr>
            </a:br>
            <a:r>
              <a:rPr lang="it-IT" altLang="it-IT" sz="3600" dirty="0">
                <a:solidFill>
                  <a:srgbClr val="1E33CC"/>
                </a:solidFill>
                <a:latin typeface="Calibri" charset="0"/>
              </a:rPr>
              <a:t>Associazione Culturale</a:t>
            </a:r>
            <a:br>
              <a:rPr lang="it-IT" altLang="it-IT" sz="3600" dirty="0">
                <a:solidFill>
                  <a:srgbClr val="1E33CC"/>
                </a:solidFill>
                <a:latin typeface="Calibri" charset="0"/>
              </a:rPr>
            </a:br>
            <a:r>
              <a:rPr lang="it-IT" altLang="it-IT" b="1" dirty="0">
                <a:solidFill>
                  <a:srgbClr val="1E33CC"/>
                </a:solidFill>
                <a:latin typeface="Calibri" charset="0"/>
              </a:rPr>
              <a:t>Convegno di primavera   </a:t>
            </a:r>
            <a:br>
              <a:rPr lang="it-IT" altLang="it-IT" b="1" dirty="0">
                <a:solidFill>
                  <a:srgbClr val="1E33CC"/>
                </a:solidFill>
                <a:latin typeface="Calibri" charset="0"/>
              </a:rPr>
            </a:br>
            <a:r>
              <a:rPr lang="it-IT" altLang="it-IT" sz="1300" dirty="0">
                <a:solidFill>
                  <a:srgbClr val="1E33CC"/>
                </a:solidFill>
                <a:latin typeface="Calibri" charset="0"/>
              </a:rPr>
              <a:t>Milano,  6 giugno 2015</a:t>
            </a:r>
            <a:r>
              <a:rPr lang="it-IT" altLang="it-IT" dirty="0" smtClean="0">
                <a:solidFill>
                  <a:srgbClr val="1E33CC"/>
                </a:solidFill>
                <a:latin typeface="Calibri" charset="0"/>
              </a:rPr>
              <a:t/>
            </a:r>
            <a:br>
              <a:rPr lang="it-IT" altLang="it-IT" dirty="0" smtClean="0">
                <a:solidFill>
                  <a:srgbClr val="1E33CC"/>
                </a:solidFill>
                <a:latin typeface="Calibri" charset="0"/>
              </a:rPr>
            </a:br>
            <a:r>
              <a:rPr lang="it-IT" altLang="it-IT" dirty="0" smtClean="0">
                <a:solidFill>
                  <a:schemeClr val="accent2">
                    <a:lumMod val="75000"/>
                  </a:schemeClr>
                </a:solidFill>
                <a:latin typeface="Calibri" charset="0"/>
              </a:rPr>
              <a:t/>
            </a:r>
            <a:br>
              <a:rPr lang="it-IT" altLang="it-IT" dirty="0" smtClean="0">
                <a:solidFill>
                  <a:schemeClr val="accent2">
                    <a:lumMod val="75000"/>
                  </a:schemeClr>
                </a:solidFill>
                <a:latin typeface="Calibri" charset="0"/>
              </a:rPr>
            </a:br>
            <a:r>
              <a:rPr lang="it-IT" altLang="it-IT" sz="2200" dirty="0">
                <a:solidFill>
                  <a:schemeClr val="accent2">
                    <a:lumMod val="75000"/>
                  </a:schemeClr>
                </a:solidFill>
                <a:latin typeface="Calibri" charset="0"/>
              </a:rPr>
              <a:t/>
            </a:r>
            <a:br>
              <a:rPr lang="it-IT" altLang="it-IT" sz="2200" dirty="0">
                <a:solidFill>
                  <a:schemeClr val="accent2">
                    <a:lumMod val="75000"/>
                  </a:schemeClr>
                </a:solidFill>
                <a:latin typeface="Calibri" charset="0"/>
              </a:rPr>
            </a:br>
            <a:endParaRPr lang="it-IT" altLang="it-IT" sz="2200" dirty="0">
              <a:solidFill>
                <a:schemeClr val="accent2">
                  <a:lumMod val="75000"/>
                </a:schemeClr>
              </a:solidFill>
              <a:latin typeface="Calibri" charset="0"/>
            </a:endParaRPr>
          </a:p>
          <a:p>
            <a:pPr algn="ctr">
              <a:defRPr/>
            </a:pPr>
            <a:endParaRPr lang="it-IT" altLang="it-IT" sz="2200" b="1" dirty="0">
              <a:solidFill>
                <a:srgbClr val="004586"/>
              </a:solidFill>
              <a:latin typeface="Calibri" charset="0"/>
            </a:endParaRPr>
          </a:p>
          <a:p>
            <a:pPr algn="ctr">
              <a:defRPr/>
            </a:pPr>
            <a:endParaRPr lang="it-IT" altLang="it-IT" sz="2200" b="1" dirty="0">
              <a:solidFill>
                <a:srgbClr val="004586"/>
              </a:solidFill>
              <a:latin typeface="Calibri" charset="0"/>
            </a:endParaRPr>
          </a:p>
          <a:p>
            <a:pPr algn="ctr">
              <a:defRPr/>
            </a:pPr>
            <a:endParaRPr lang="it-IT" altLang="it-IT" sz="2200" b="1" dirty="0">
              <a:solidFill>
                <a:srgbClr val="004586"/>
              </a:solidFill>
              <a:latin typeface="Calibri" charset="0"/>
            </a:endParaRPr>
          </a:p>
          <a:p>
            <a:pPr algn="ctr">
              <a:defRPr/>
            </a:pPr>
            <a:endParaRPr lang="it-IT" altLang="it-IT" sz="2200" b="1" dirty="0">
              <a:solidFill>
                <a:srgbClr val="004586"/>
              </a:solidFill>
              <a:latin typeface="Calibri" charset="0"/>
            </a:endParaRPr>
          </a:p>
          <a:p>
            <a:pPr algn="ctr">
              <a:defRPr/>
            </a:pPr>
            <a:endParaRPr lang="it-IT" altLang="it-IT" sz="2200" b="1" dirty="0">
              <a:solidFill>
                <a:srgbClr val="004586"/>
              </a:solidFill>
              <a:latin typeface="Calibri" charset="0"/>
            </a:endParaRPr>
          </a:p>
          <a:p>
            <a:pPr algn="ctr">
              <a:defRPr/>
            </a:pPr>
            <a:r>
              <a:rPr lang="it-IT" altLang="it-IT" sz="2200" b="1" dirty="0">
                <a:solidFill>
                  <a:srgbClr val="333300"/>
                </a:solidFill>
                <a:latin typeface="Calibri" charset="0"/>
              </a:rPr>
              <a:t>«PSICOTERAPIA NON CONVENZIONALE ®: </a:t>
            </a:r>
          </a:p>
          <a:p>
            <a:pPr algn="ctr">
              <a:defRPr/>
            </a:pPr>
            <a:r>
              <a:rPr lang="it-IT" altLang="it-IT" sz="2200" b="1" dirty="0">
                <a:solidFill>
                  <a:srgbClr val="333300"/>
                </a:solidFill>
                <a:latin typeface="Calibri" charset="0"/>
              </a:rPr>
              <a:t>Principi, metodo, applicazioni cliniche, didattica»</a:t>
            </a:r>
            <a:br>
              <a:rPr lang="it-IT" altLang="it-IT" sz="2200" b="1" dirty="0">
                <a:solidFill>
                  <a:srgbClr val="333300"/>
                </a:solidFill>
                <a:latin typeface="Calibri" charset="0"/>
              </a:rPr>
            </a:br>
            <a:r>
              <a:rPr lang="it-IT" altLang="it-IT" dirty="0" smtClean="0">
                <a:solidFill>
                  <a:srgbClr val="333300"/>
                </a:solidFill>
                <a:latin typeface="Calibri" charset="0"/>
              </a:rPr>
              <a:t>Dott. Marcella </a:t>
            </a:r>
            <a:r>
              <a:rPr lang="it-IT" altLang="it-IT" dirty="0" err="1" smtClean="0">
                <a:solidFill>
                  <a:srgbClr val="333300"/>
                </a:solidFill>
                <a:latin typeface="Calibri" charset="0"/>
              </a:rPr>
              <a:t>Taricco</a:t>
            </a:r>
            <a:endParaRPr lang="it-IT" altLang="it-IT" dirty="0" smtClean="0">
              <a:solidFill>
                <a:srgbClr val="333300"/>
              </a:solidFill>
              <a:latin typeface="Calibri" charset="0"/>
            </a:endParaRPr>
          </a:p>
          <a:p>
            <a:pPr algn="ctr">
              <a:defRPr/>
            </a:pPr>
            <a:r>
              <a:rPr lang="it-IT" altLang="it-IT" dirty="0" smtClean="0">
                <a:solidFill>
                  <a:srgbClr val="333300"/>
                </a:solidFill>
                <a:latin typeface="Calibri" charset="0"/>
              </a:rPr>
              <a:t>Psicologa Psicoterapeuta</a:t>
            </a:r>
          </a:p>
        </p:txBody>
      </p:sp>
      <p:pic>
        <p:nvPicPr>
          <p:cNvPr id="2052" name="Immagine 4" descr="C:\Users\Marcella\Pictures\logo Marcella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737" y="2564904"/>
            <a:ext cx="2242080" cy="22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5238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6424" cy="1600200"/>
          </a:xfrm>
        </p:spPr>
        <p:txBody>
          <a:bodyPr>
            <a:normAutofit/>
          </a:bodyPr>
          <a:lstStyle/>
          <a:p>
            <a:r>
              <a:rPr lang="it-IT" dirty="0" smtClean="0"/>
              <a:t>Altre p</a:t>
            </a:r>
            <a:r>
              <a:rPr lang="it-IT" dirty="0" smtClean="0"/>
              <a:t>ubblicazioni</a:t>
            </a:r>
            <a:r>
              <a:rPr lang="it-IT" sz="3200" dirty="0" smtClean="0"/>
              <a:t>,  segue</a:t>
            </a:r>
            <a:endParaRPr lang="it-IT" sz="3200" dirty="0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idx="1"/>
          </p:nvPr>
        </p:nvSpPr>
        <p:spPr bwMode="auto">
          <a:xfrm>
            <a:off x="762000" y="476672"/>
            <a:ext cx="75438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>
            <a:normAutofit fontScale="70000" lnSpcReduction="20000"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it-IT" dirty="0" err="1">
                <a:solidFill>
                  <a:schemeClr val="tx1"/>
                </a:solidFill>
              </a:rPr>
              <a:t>M.Taricco</a:t>
            </a:r>
            <a:r>
              <a:rPr lang="it-IT" dirty="0">
                <a:solidFill>
                  <a:schemeClr val="tx1"/>
                </a:solidFill>
              </a:rPr>
              <a:t>: «Movimento e sonno del feto: organizzazioni a tre livelli», Bollettino dell’Istituto Italiano di </a:t>
            </a:r>
            <a:r>
              <a:rPr lang="it-IT" dirty="0" err="1">
                <a:solidFill>
                  <a:schemeClr val="tx1"/>
                </a:solidFill>
              </a:rPr>
              <a:t>Micropsicoanalisi</a:t>
            </a:r>
            <a:r>
              <a:rPr lang="it-IT" dirty="0">
                <a:solidFill>
                  <a:schemeClr val="tx1"/>
                </a:solidFill>
              </a:rPr>
              <a:t>, n.17, Tirrenia Stampatori, Torino, II Semestre 1994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it-IT" dirty="0" err="1">
                <a:solidFill>
                  <a:schemeClr val="tx1"/>
                </a:solidFill>
              </a:rPr>
              <a:t>M.Taricco</a:t>
            </a:r>
            <a:r>
              <a:rPr lang="it-IT" dirty="0">
                <a:solidFill>
                  <a:schemeClr val="tx1"/>
                </a:solidFill>
              </a:rPr>
              <a:t>: «L’automatismo ripetitivo nella coazione alla devianza», Bollettino dell’Istituto Italiano di </a:t>
            </a:r>
            <a:r>
              <a:rPr lang="it-IT" dirty="0" err="1">
                <a:solidFill>
                  <a:schemeClr val="tx1"/>
                </a:solidFill>
              </a:rPr>
              <a:t>Micropsicoanalisi</a:t>
            </a:r>
            <a:r>
              <a:rPr lang="it-IT" dirty="0">
                <a:solidFill>
                  <a:schemeClr val="tx1"/>
                </a:solidFill>
              </a:rPr>
              <a:t>, Tirrenia Stampatori, Torino, n.20, I Semestre </a:t>
            </a:r>
            <a:r>
              <a:rPr lang="it-IT" dirty="0" smtClean="0">
                <a:solidFill>
                  <a:schemeClr val="tx1"/>
                </a:solidFill>
              </a:rPr>
              <a:t>1996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it-IT" dirty="0" err="1">
                <a:solidFill>
                  <a:schemeClr val="tx1"/>
                </a:solidFill>
              </a:rPr>
              <a:t>C.Fagliano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dirty="0" err="1">
                <a:solidFill>
                  <a:schemeClr val="tx1"/>
                </a:solidFill>
              </a:rPr>
              <a:t>A.Gaggero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dirty="0" err="1">
                <a:solidFill>
                  <a:schemeClr val="tx1"/>
                </a:solidFill>
              </a:rPr>
              <a:t>G.Grazioli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dirty="0" err="1">
                <a:solidFill>
                  <a:schemeClr val="tx1"/>
                </a:solidFill>
              </a:rPr>
              <a:t>M.Taricco</a:t>
            </a:r>
            <a:r>
              <a:rPr lang="it-IT" dirty="0">
                <a:solidFill>
                  <a:schemeClr val="tx1"/>
                </a:solidFill>
              </a:rPr>
              <a:t>: «Progetto di ricerca ed intervento psicologico su preadolescenti e adolescenti affetti da scoliosi idiopatica», Notiziario dell’Ordine degli Psicologi, Consiglio Regionale Piemontese, n.8, Torino, gennaio 1997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it-IT" dirty="0" err="1">
                <a:solidFill>
                  <a:schemeClr val="tx1"/>
                </a:solidFill>
              </a:rPr>
              <a:t>M.Taricco</a:t>
            </a:r>
            <a:r>
              <a:rPr lang="it-IT" dirty="0">
                <a:solidFill>
                  <a:schemeClr val="tx1"/>
                </a:solidFill>
              </a:rPr>
              <a:t>: «L’osservazione etologica», in «Imparare ad osservare» di </a:t>
            </a:r>
            <a:r>
              <a:rPr lang="it-IT" dirty="0" err="1">
                <a:solidFill>
                  <a:schemeClr val="tx1"/>
                </a:solidFill>
              </a:rPr>
              <a:t>D.Vigna</a:t>
            </a:r>
            <a:r>
              <a:rPr lang="it-IT" dirty="0">
                <a:solidFill>
                  <a:schemeClr val="tx1"/>
                </a:solidFill>
              </a:rPr>
              <a:t>, Borla, Roma, 2002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it-IT" dirty="0" err="1">
                <a:solidFill>
                  <a:schemeClr val="tx1"/>
                </a:solidFill>
              </a:rPr>
              <a:t>M.Taricco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dirty="0" err="1">
                <a:solidFill>
                  <a:schemeClr val="tx1"/>
                </a:solidFill>
              </a:rPr>
              <a:t>S.Corbella</a:t>
            </a:r>
            <a:r>
              <a:rPr lang="it-IT" dirty="0">
                <a:solidFill>
                  <a:schemeClr val="tx1"/>
                </a:solidFill>
              </a:rPr>
              <a:t>: «Cercare e fare un figlio oggi: nuovi problemi per nuove famiglie», settembre 2009, sito APG, </a:t>
            </a:r>
            <a:r>
              <a:rPr lang="it-IT" dirty="0" smtClean="0">
                <a:solidFill>
                  <a:schemeClr val="tx1"/>
                </a:solidFill>
              </a:rPr>
              <a:t>Milano</a:t>
            </a:r>
            <a:endParaRPr lang="it-IT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it-IT" dirty="0" err="1" smtClean="0">
                <a:solidFill>
                  <a:schemeClr val="tx1"/>
                </a:solidFill>
              </a:rPr>
              <a:t>M.Taricco</a:t>
            </a:r>
            <a:r>
              <a:rPr lang="it-IT" dirty="0" smtClean="0">
                <a:solidFill>
                  <a:schemeClr val="tx1"/>
                </a:solidFill>
              </a:rPr>
              <a:t>: «La responsabilità delle generazioni: analisi psicologica di un fenomeno sociale», </a:t>
            </a:r>
            <a:r>
              <a:rPr lang="it-IT" dirty="0" err="1" smtClean="0">
                <a:solidFill>
                  <a:schemeClr val="tx1"/>
                </a:solidFill>
              </a:rPr>
              <a:t>Wall</a:t>
            </a:r>
            <a:r>
              <a:rPr lang="it-IT" dirty="0" smtClean="0">
                <a:solidFill>
                  <a:schemeClr val="tx1"/>
                </a:solidFill>
              </a:rPr>
              <a:t> Street International, 20 gennaio 2015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it-IT" dirty="0" err="1" smtClean="0">
                <a:solidFill>
                  <a:schemeClr val="tx1"/>
                </a:solidFill>
              </a:rPr>
              <a:t>M.Taricco</a:t>
            </a:r>
            <a:r>
              <a:rPr lang="it-IT" dirty="0" smtClean="0">
                <a:solidFill>
                  <a:schemeClr val="tx1"/>
                </a:solidFill>
              </a:rPr>
              <a:t>: «Diventare genitori: fra incertezze e progressi scientifici», </a:t>
            </a:r>
            <a:r>
              <a:rPr lang="it-IT" dirty="0" err="1" smtClean="0">
                <a:solidFill>
                  <a:schemeClr val="tx1"/>
                </a:solidFill>
              </a:rPr>
              <a:t>Wall</a:t>
            </a:r>
            <a:r>
              <a:rPr lang="it-IT" dirty="0" smtClean="0">
                <a:solidFill>
                  <a:schemeClr val="tx1"/>
                </a:solidFill>
              </a:rPr>
              <a:t> Street International, 18 febbraio 2015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 startAt="8"/>
              <a:defRPr/>
            </a:pPr>
            <a:r>
              <a:rPr lang="it-IT" dirty="0" err="1" smtClean="0">
                <a:solidFill>
                  <a:schemeClr val="tx1"/>
                </a:solidFill>
              </a:rPr>
              <a:t>M.Taricco</a:t>
            </a:r>
            <a:r>
              <a:rPr lang="it-IT" dirty="0" smtClean="0">
                <a:solidFill>
                  <a:schemeClr val="tx1"/>
                </a:solidFill>
              </a:rPr>
              <a:t>: «Quando la violenza attacca la cultura: il patrimonio dell’umanità violato», </a:t>
            </a:r>
            <a:r>
              <a:rPr lang="it-IT" dirty="0" err="1" smtClean="0">
                <a:solidFill>
                  <a:schemeClr val="tx1"/>
                </a:solidFill>
              </a:rPr>
              <a:t>Wall</a:t>
            </a:r>
            <a:r>
              <a:rPr lang="it-IT" dirty="0" smtClean="0">
                <a:solidFill>
                  <a:schemeClr val="tx1"/>
                </a:solidFill>
              </a:rPr>
              <a:t> Street International, 18 marzo 2015</a:t>
            </a:r>
          </a:p>
        </p:txBody>
      </p:sp>
    </p:spTree>
    <p:extLst>
      <p:ext uri="{BB962C8B-B14F-4D97-AF65-F5344CB8AC3E}">
        <p14:creationId xmlns:p14="http://schemas.microsoft.com/office/powerpoint/2010/main" val="32529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Grazie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548680"/>
            <a:ext cx="7543800" cy="46874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Un ringraziamento al mio prezioso maestro e guida </a:t>
            </a:r>
            <a:r>
              <a:rPr lang="it-IT" b="1" dirty="0" smtClean="0">
                <a:solidFill>
                  <a:schemeClr val="tx1"/>
                </a:solidFill>
              </a:rPr>
              <a:t>Roberto Fagioli </a:t>
            </a:r>
            <a:r>
              <a:rPr lang="it-IT" dirty="0" smtClean="0">
                <a:solidFill>
                  <a:schemeClr val="tx1"/>
                </a:solidFill>
              </a:rPr>
              <a:t>per avermi ispirata e sostenuta in vista di un obiettivo.</a:t>
            </a:r>
          </a:p>
          <a:p>
            <a:pPr marL="0" indent="0" algn="just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dirty="0">
                <a:solidFill>
                  <a:schemeClr val="tx1"/>
                </a:solidFill>
              </a:rPr>
              <a:t>N</a:t>
            </a:r>
            <a:r>
              <a:rPr lang="it-IT" dirty="0" smtClean="0">
                <a:solidFill>
                  <a:schemeClr val="tx1"/>
                </a:solidFill>
              </a:rPr>
              <a:t>ella realizzazione del progetto, un ringraziamento a due siciliani davvero speciali:</a:t>
            </a:r>
          </a:p>
          <a:p>
            <a:pPr lvl="1" algn="just"/>
            <a:r>
              <a:rPr lang="it-IT" b="1" dirty="0" smtClean="0">
                <a:solidFill>
                  <a:schemeClr val="tx1"/>
                </a:solidFill>
              </a:rPr>
              <a:t>Domenico </a:t>
            </a:r>
            <a:r>
              <a:rPr lang="it-IT" b="1" dirty="0" smtClean="0">
                <a:solidFill>
                  <a:schemeClr val="tx1"/>
                </a:solidFill>
              </a:rPr>
              <a:t>(Mimmo) Santoro </a:t>
            </a:r>
            <a:r>
              <a:rPr lang="it-IT" dirty="0" smtClean="0">
                <a:solidFill>
                  <a:schemeClr val="tx1"/>
                </a:solidFill>
              </a:rPr>
              <a:t>che ha realizzato il logo</a:t>
            </a:r>
          </a:p>
          <a:p>
            <a:pPr lvl="1" algn="just"/>
            <a:r>
              <a:rPr lang="it-IT" b="1" dirty="0" smtClean="0">
                <a:solidFill>
                  <a:schemeClr val="tx1"/>
                </a:solidFill>
              </a:rPr>
              <a:t>Antonino </a:t>
            </a:r>
            <a:r>
              <a:rPr lang="it-IT" b="1" dirty="0" smtClean="0">
                <a:solidFill>
                  <a:schemeClr val="tx1"/>
                </a:solidFill>
              </a:rPr>
              <a:t>(Mino) </a:t>
            </a:r>
            <a:r>
              <a:rPr lang="it-IT" b="1" dirty="0" err="1" smtClean="0">
                <a:solidFill>
                  <a:schemeClr val="tx1"/>
                </a:solidFill>
              </a:rPr>
              <a:t>Vitanza</a:t>
            </a:r>
            <a:r>
              <a:rPr lang="it-IT" b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che mi ha salvata dalla burocrazia</a:t>
            </a:r>
          </a:p>
          <a:p>
            <a:pPr marL="0" indent="0" algn="just">
              <a:buNone/>
            </a:pPr>
            <a:endParaRPr lang="it-IT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E dulcis in fundo, </a:t>
            </a:r>
            <a:r>
              <a:rPr lang="it-IT" b="1" dirty="0" smtClean="0">
                <a:solidFill>
                  <a:schemeClr val="tx1"/>
                </a:solidFill>
              </a:rPr>
              <a:t>grazie</a:t>
            </a:r>
            <a:r>
              <a:rPr lang="it-IT" dirty="0" smtClean="0">
                <a:solidFill>
                  <a:schemeClr val="tx1"/>
                </a:solidFill>
              </a:rPr>
              <a:t> a tutte le persone che mi hanno aiutata a capire la mia strada.</a:t>
            </a:r>
          </a:p>
        </p:txBody>
      </p:sp>
      <p:pic>
        <p:nvPicPr>
          <p:cNvPr id="4" name="Immagine 7" descr="C:\Users\Marcella\Pictures\logo Marcella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157192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70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55576" y="4797152"/>
            <a:ext cx="7554416" cy="1224136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Princìpi, metodo, applicazioni cliniche, didattica</a:t>
            </a:r>
            <a:endParaRPr lang="it-IT" dirty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</a:rPr>
              <a:t>					</a:t>
            </a:r>
          </a:p>
          <a:p>
            <a:r>
              <a:rPr lang="it-IT" b="1" dirty="0" smtClean="0">
                <a:solidFill>
                  <a:schemeClr val="tx1"/>
                </a:solidFill>
              </a:rPr>
              <a:t>				dott. Marcella </a:t>
            </a:r>
            <a:r>
              <a:rPr lang="it-IT" b="1" dirty="0" err="1" smtClean="0">
                <a:solidFill>
                  <a:schemeClr val="tx1"/>
                </a:solidFill>
              </a:rPr>
              <a:t>Taricco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5" name="Immagine 4" descr="C:\Users\Marcella\Pictures\logo Marcella.t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404664"/>
            <a:ext cx="4010025" cy="4010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66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4293096"/>
            <a:ext cx="6781800" cy="1879104"/>
          </a:xfrm>
        </p:spPr>
        <p:txBody>
          <a:bodyPr>
            <a:normAutofit/>
          </a:bodyPr>
          <a:lstStyle/>
          <a:p>
            <a:r>
              <a:rPr lang="it-IT" dirty="0"/>
              <a:t>L</a:t>
            </a:r>
            <a:r>
              <a:rPr lang="it-IT" dirty="0" smtClean="0"/>
              <a:t>a </a:t>
            </a:r>
            <a:r>
              <a:rPr lang="it-IT" dirty="0" smtClean="0"/>
              <a:t>Psicoterapia </a:t>
            </a:r>
            <a:br>
              <a:rPr lang="it-IT" dirty="0" smtClean="0"/>
            </a:br>
            <a:r>
              <a:rPr lang="it-IT" dirty="0" smtClean="0"/>
              <a:t>non convenzionale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247256"/>
          </a:xfrm>
        </p:spPr>
        <p:txBody>
          <a:bodyPr>
            <a:normAutofit/>
          </a:bodyPr>
          <a:lstStyle/>
          <a:p>
            <a:pPr algn="just"/>
            <a:r>
              <a:rPr lang="it-IT" dirty="0" smtClean="0">
                <a:solidFill>
                  <a:schemeClr val="tx1"/>
                </a:solidFill>
              </a:rPr>
              <a:t>E’ una terapia che, nel valorizzare le regole accademiche, ne potenzia </a:t>
            </a:r>
            <a:r>
              <a:rPr lang="it-IT" dirty="0">
                <a:solidFill>
                  <a:schemeClr val="tx1"/>
                </a:solidFill>
              </a:rPr>
              <a:t>l'effetto </a:t>
            </a:r>
            <a:r>
              <a:rPr lang="it-IT" dirty="0" smtClean="0">
                <a:solidFill>
                  <a:schemeClr val="tx1"/>
                </a:solidFill>
              </a:rPr>
              <a:t>attraverso </a:t>
            </a:r>
            <a:r>
              <a:rPr lang="it-IT" dirty="0">
                <a:solidFill>
                  <a:schemeClr val="tx1"/>
                </a:solidFill>
              </a:rPr>
              <a:t>la </a:t>
            </a:r>
            <a:r>
              <a:rPr lang="it-IT" b="1" dirty="0">
                <a:solidFill>
                  <a:schemeClr val="tx1"/>
                </a:solidFill>
              </a:rPr>
              <a:t>personalizzazione</a:t>
            </a:r>
            <a:r>
              <a:rPr lang="it-IT" dirty="0">
                <a:solidFill>
                  <a:schemeClr val="tx1"/>
                </a:solidFill>
              </a:rPr>
              <a:t> dell'intervento </a:t>
            </a:r>
            <a:r>
              <a:rPr lang="it-IT" dirty="0" smtClean="0">
                <a:solidFill>
                  <a:schemeClr val="tx1"/>
                </a:solidFill>
              </a:rPr>
              <a:t>stesso.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E’ un’impostazione nuova, che punta all’</a:t>
            </a:r>
            <a:r>
              <a:rPr lang="it-IT" b="1" dirty="0" smtClean="0">
                <a:solidFill>
                  <a:schemeClr val="tx1"/>
                </a:solidFill>
              </a:rPr>
              <a:t>autonomizzazione</a:t>
            </a:r>
            <a:r>
              <a:rPr lang="it-IT" dirty="0" smtClean="0">
                <a:solidFill>
                  <a:schemeClr val="tx1"/>
                </a:solidFill>
              </a:rPr>
              <a:t> del paziente e all’</a:t>
            </a:r>
            <a:r>
              <a:rPr lang="it-IT" b="1" dirty="0" smtClean="0">
                <a:solidFill>
                  <a:schemeClr val="tx1"/>
                </a:solidFill>
              </a:rPr>
              <a:t>ottimizzazione</a:t>
            </a:r>
            <a:r>
              <a:rPr lang="it-IT" dirty="0" smtClean="0">
                <a:solidFill>
                  <a:schemeClr val="tx1"/>
                </a:solidFill>
              </a:rPr>
              <a:t> delle sue risorse.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Dopo alcuni anni di perfezionamento, è da oggi un </a:t>
            </a:r>
            <a:r>
              <a:rPr lang="it-IT" b="1" dirty="0" smtClean="0">
                <a:solidFill>
                  <a:schemeClr val="tx1"/>
                </a:solidFill>
              </a:rPr>
              <a:t>marchio registrato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860032" y="6381328"/>
            <a:ext cx="4211464" cy="354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defRPr/>
            </a:pPr>
            <a:r>
              <a:rPr lang="it-IT" altLang="it-IT" sz="1400" b="1" dirty="0" smtClean="0">
                <a:solidFill>
                  <a:schemeClr val="tx1"/>
                </a:solidFill>
              </a:rPr>
              <a:t>Marchio registrato n. MI 2015 C003889</a:t>
            </a:r>
          </a:p>
        </p:txBody>
      </p:sp>
      <p:pic>
        <p:nvPicPr>
          <p:cNvPr id="5" name="Immagine 7" descr="C:\Users\Marcella\Pictures\logo Marcella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74429"/>
            <a:ext cx="2462883" cy="2462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02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Princìpi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692696"/>
            <a:ext cx="7543800" cy="38862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La </a:t>
            </a:r>
            <a:r>
              <a:rPr lang="it-IT" b="1" dirty="0" smtClean="0">
                <a:solidFill>
                  <a:schemeClr val="tx1"/>
                </a:solidFill>
              </a:rPr>
              <a:t>visione olistica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la semeiotica medica è prerequisito essenziale per indurre modificazioni psichiche</a:t>
            </a:r>
            <a:endParaRPr lang="it-IT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L’</a:t>
            </a:r>
            <a:r>
              <a:rPr lang="it-IT" b="1" dirty="0" smtClean="0">
                <a:solidFill>
                  <a:schemeClr val="tx1"/>
                </a:solidFill>
              </a:rPr>
              <a:t>etiologia </a:t>
            </a:r>
            <a:r>
              <a:rPr lang="it-IT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approccio psicoanalitico</a:t>
            </a:r>
            <a:endParaRPr lang="it-IT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La </a:t>
            </a:r>
            <a:r>
              <a:rPr lang="it-IT" b="1" dirty="0" smtClean="0">
                <a:solidFill>
                  <a:schemeClr val="tx1"/>
                </a:solidFill>
              </a:rPr>
              <a:t>focalizzazione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L’</a:t>
            </a:r>
            <a:r>
              <a:rPr lang="it-IT" b="1" dirty="0" smtClean="0">
                <a:solidFill>
                  <a:schemeClr val="tx1"/>
                </a:solidFill>
              </a:rPr>
              <a:t>utilizzo delle risorse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Lo </a:t>
            </a:r>
            <a:r>
              <a:rPr lang="it-IT" b="1" dirty="0" smtClean="0">
                <a:solidFill>
                  <a:schemeClr val="tx1"/>
                </a:solidFill>
              </a:rPr>
              <a:t>sfruttamento del fattore tempo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L’</a:t>
            </a:r>
            <a:r>
              <a:rPr lang="it-IT" b="1" dirty="0" err="1" smtClean="0">
                <a:solidFill>
                  <a:schemeClr val="tx1"/>
                </a:solidFill>
              </a:rPr>
              <a:t>evitamento</a:t>
            </a:r>
            <a:r>
              <a:rPr lang="it-IT" b="1" dirty="0" smtClean="0">
                <a:solidFill>
                  <a:schemeClr val="tx1"/>
                </a:solidFill>
              </a:rPr>
              <a:t> degli sprechi </a:t>
            </a:r>
            <a:r>
              <a:rPr lang="it-IT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approccio </a:t>
            </a:r>
            <a:r>
              <a:rPr lang="it-IT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lean</a:t>
            </a:r>
            <a:r>
              <a:rPr lang="it-IT" dirty="0" smtClean="0">
                <a:solidFill>
                  <a:schemeClr val="tx1"/>
                </a:solidFill>
                <a:sym typeface="Wingdings" panose="05000000000000000000" pitchFamily="2" charset="2"/>
              </a:rPr>
              <a:t> aziendale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  <a:sym typeface="Wingdings" panose="05000000000000000000" pitchFamily="2" charset="2"/>
              </a:rPr>
              <a:t>L’</a:t>
            </a:r>
            <a:r>
              <a:rPr lang="it-IT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autonomizzazione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  <a:sym typeface="Wingdings" panose="05000000000000000000" pitchFamily="2" charset="2"/>
              </a:rPr>
              <a:t>La </a:t>
            </a:r>
            <a:r>
              <a:rPr lang="it-IT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prevenzione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  <a:sym typeface="Wingdings" panose="05000000000000000000" pitchFamily="2" charset="2"/>
              </a:rPr>
              <a:t>La </a:t>
            </a:r>
            <a:r>
              <a:rPr lang="it-IT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prescrizione</a:t>
            </a:r>
            <a:endParaRPr lang="it-IT" b="1" dirty="0" smtClean="0">
              <a:solidFill>
                <a:schemeClr val="tx1"/>
              </a:solidFill>
            </a:endParaRPr>
          </a:p>
          <a:p>
            <a:endParaRPr lang="it-IT" dirty="0"/>
          </a:p>
        </p:txBody>
      </p:sp>
      <p:pic>
        <p:nvPicPr>
          <p:cNvPr id="7" name="Immagine 7" descr="C:\Users\Marcella\Pictures\logo Marcella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377" y="3284984"/>
            <a:ext cx="3563888" cy="356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90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Metodo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04664"/>
            <a:ext cx="7543800" cy="360040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tx1"/>
                </a:solidFill>
              </a:rPr>
              <a:t>Il </a:t>
            </a:r>
            <a:r>
              <a:rPr lang="it-IT" b="1" dirty="0" err="1" smtClean="0">
                <a:solidFill>
                  <a:schemeClr val="tx1"/>
                </a:solidFill>
              </a:rPr>
              <a:t>setting</a:t>
            </a:r>
            <a:r>
              <a:rPr lang="it-IT" b="1" dirty="0" smtClean="0">
                <a:solidFill>
                  <a:schemeClr val="tx1"/>
                </a:solidFill>
              </a:rPr>
              <a:t> elastico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La </a:t>
            </a:r>
            <a:r>
              <a:rPr lang="it-IT" b="1" dirty="0" smtClean="0">
                <a:solidFill>
                  <a:schemeClr val="tx1"/>
                </a:solidFill>
              </a:rPr>
              <a:t>diagnosi per:</a:t>
            </a:r>
          </a:p>
          <a:p>
            <a:pPr marL="320040" lvl="1" indent="0">
              <a:buNone/>
            </a:pPr>
            <a:r>
              <a:rPr lang="it-IT" b="1" dirty="0" smtClean="0">
                <a:solidFill>
                  <a:schemeClr val="tx1"/>
                </a:solidFill>
              </a:rPr>
              <a:t>struttura di personalità</a:t>
            </a:r>
          </a:p>
          <a:p>
            <a:pPr marL="320040" lvl="1" indent="0">
              <a:buNone/>
            </a:pPr>
            <a:r>
              <a:rPr lang="it-IT" b="1" dirty="0">
                <a:solidFill>
                  <a:schemeClr val="tx1"/>
                </a:solidFill>
              </a:rPr>
              <a:t>c</a:t>
            </a:r>
            <a:r>
              <a:rPr lang="it-IT" b="1" dirty="0" smtClean="0">
                <a:solidFill>
                  <a:schemeClr val="tx1"/>
                </a:solidFill>
              </a:rPr>
              <a:t>ostituzione</a:t>
            </a:r>
          </a:p>
          <a:p>
            <a:pPr marL="320040" lvl="1" indent="0">
              <a:buNone/>
            </a:pPr>
            <a:r>
              <a:rPr lang="it-IT" b="1" dirty="0" smtClean="0">
                <a:solidFill>
                  <a:schemeClr val="tx1"/>
                </a:solidFill>
              </a:rPr>
              <a:t>connotazione energetica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La </a:t>
            </a:r>
            <a:r>
              <a:rPr lang="it-IT" b="1" dirty="0" smtClean="0">
                <a:solidFill>
                  <a:schemeClr val="tx1"/>
                </a:solidFill>
              </a:rPr>
              <a:t>condivisione con il paziente e con l’équipe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Il </a:t>
            </a:r>
            <a:r>
              <a:rPr lang="it-IT" b="1" dirty="0" smtClean="0">
                <a:solidFill>
                  <a:schemeClr val="tx1"/>
                </a:solidFill>
              </a:rPr>
              <a:t>progetto</a:t>
            </a:r>
            <a:r>
              <a:rPr lang="it-IT" dirty="0" smtClean="0">
                <a:solidFill>
                  <a:schemeClr val="tx1"/>
                </a:solidFill>
              </a:rPr>
              <a:t> e la </a:t>
            </a:r>
            <a:r>
              <a:rPr lang="it-IT" b="1" dirty="0" smtClean="0">
                <a:solidFill>
                  <a:schemeClr val="tx1"/>
                </a:solidFill>
              </a:rPr>
              <a:t>durata</a:t>
            </a:r>
          </a:p>
        </p:txBody>
      </p:sp>
      <p:pic>
        <p:nvPicPr>
          <p:cNvPr id="7" name="Immagine 7" descr="C:\Users\Marcella\Pictures\logo Marcella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377" y="3284984"/>
            <a:ext cx="3563888" cy="356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424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tecniche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0" y="548680"/>
            <a:ext cx="7543800" cy="4824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Un ventaglio di </a:t>
            </a:r>
            <a:r>
              <a:rPr lang="it-IT" b="1" dirty="0" smtClean="0">
                <a:solidFill>
                  <a:schemeClr val="tx1"/>
                </a:solidFill>
              </a:rPr>
              <a:t>possibilità creative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320040" lvl="1" indent="0">
              <a:buNone/>
            </a:pPr>
            <a:r>
              <a:rPr lang="it-IT" b="1" dirty="0" smtClean="0">
                <a:solidFill>
                  <a:schemeClr val="tx1"/>
                </a:solidFill>
              </a:rPr>
              <a:t>Tecniche mutuate da </a:t>
            </a:r>
            <a:r>
              <a:rPr lang="it-IT" b="1" dirty="0">
                <a:solidFill>
                  <a:schemeClr val="tx1"/>
                </a:solidFill>
              </a:rPr>
              <a:t>altri approcci</a:t>
            </a:r>
            <a:r>
              <a:rPr lang="it-IT" dirty="0">
                <a:solidFill>
                  <a:schemeClr val="tx1"/>
                </a:solidFill>
              </a:rPr>
              <a:t>: 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lo studio dei </a:t>
            </a:r>
            <a:r>
              <a:rPr lang="it-IT" b="1" dirty="0">
                <a:solidFill>
                  <a:schemeClr val="tx1"/>
                </a:solidFill>
              </a:rPr>
              <a:t>sogni</a:t>
            </a:r>
            <a:r>
              <a:rPr lang="it-IT" dirty="0">
                <a:solidFill>
                  <a:schemeClr val="tx1"/>
                </a:solidFill>
              </a:rPr>
              <a:t> e del </a:t>
            </a:r>
            <a:r>
              <a:rPr lang="it-IT" b="1" dirty="0">
                <a:solidFill>
                  <a:schemeClr val="tx1"/>
                </a:solidFill>
              </a:rPr>
              <a:t>controtransfert</a:t>
            </a:r>
            <a:r>
              <a:rPr lang="it-IT" dirty="0">
                <a:solidFill>
                  <a:schemeClr val="tx1"/>
                </a:solidFill>
              </a:rPr>
              <a:t> (psicoanalisi)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l’</a:t>
            </a:r>
            <a:r>
              <a:rPr lang="it-IT" b="1" dirty="0">
                <a:solidFill>
                  <a:schemeClr val="tx1"/>
                </a:solidFill>
              </a:rPr>
              <a:t>EMDR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l’</a:t>
            </a:r>
            <a:r>
              <a:rPr lang="it-IT" b="1" dirty="0">
                <a:solidFill>
                  <a:schemeClr val="tx1"/>
                </a:solidFill>
              </a:rPr>
              <a:t>albero genealogico </a:t>
            </a:r>
            <a:r>
              <a:rPr lang="it-IT" dirty="0">
                <a:solidFill>
                  <a:schemeClr val="tx1"/>
                </a:solidFill>
              </a:rPr>
              <a:t>(transgenerazionale)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le </a:t>
            </a:r>
            <a:r>
              <a:rPr lang="it-IT" b="1" dirty="0">
                <a:solidFill>
                  <a:schemeClr val="tx1"/>
                </a:solidFill>
              </a:rPr>
              <a:t>sedute lunghe </a:t>
            </a:r>
            <a:r>
              <a:rPr lang="it-IT" dirty="0">
                <a:solidFill>
                  <a:schemeClr val="tx1"/>
                </a:solidFill>
              </a:rPr>
              <a:t>e le </a:t>
            </a:r>
            <a:r>
              <a:rPr lang="it-IT" b="1" dirty="0">
                <a:solidFill>
                  <a:schemeClr val="tx1"/>
                </a:solidFill>
              </a:rPr>
              <a:t>fotografie dell’infanzia </a:t>
            </a:r>
            <a:r>
              <a:rPr lang="it-IT" dirty="0">
                <a:solidFill>
                  <a:schemeClr val="tx1"/>
                </a:solidFill>
              </a:rPr>
              <a:t>(</a:t>
            </a:r>
            <a:r>
              <a:rPr lang="it-IT" dirty="0" err="1">
                <a:solidFill>
                  <a:schemeClr val="tx1"/>
                </a:solidFill>
              </a:rPr>
              <a:t>micropsicoanalisi</a:t>
            </a:r>
            <a:r>
              <a:rPr lang="it-IT" dirty="0">
                <a:solidFill>
                  <a:schemeClr val="tx1"/>
                </a:solidFill>
              </a:rPr>
              <a:t>)</a:t>
            </a:r>
          </a:p>
          <a:p>
            <a:pPr marL="320040" lvl="1" indent="0">
              <a:buNone/>
            </a:pPr>
            <a:r>
              <a:rPr lang="it-IT" b="1" dirty="0" smtClean="0">
                <a:solidFill>
                  <a:schemeClr val="tx1"/>
                </a:solidFill>
              </a:rPr>
              <a:t>Tecniche modificate</a:t>
            </a:r>
            <a:r>
              <a:rPr lang="it-IT" dirty="0">
                <a:solidFill>
                  <a:schemeClr val="tx1"/>
                </a:solidFill>
              </a:rPr>
              <a:t>: 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le </a:t>
            </a:r>
            <a:r>
              <a:rPr lang="it-IT" b="1" dirty="0">
                <a:solidFill>
                  <a:schemeClr val="tx1"/>
                </a:solidFill>
              </a:rPr>
              <a:t>libere associazioni accelerate </a:t>
            </a:r>
            <a:r>
              <a:rPr lang="it-IT" dirty="0">
                <a:solidFill>
                  <a:schemeClr val="tx1"/>
                </a:solidFill>
              </a:rPr>
              <a:t>(psicoanalisi + EMDR)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la </a:t>
            </a:r>
            <a:r>
              <a:rPr lang="it-IT" b="1" dirty="0">
                <a:solidFill>
                  <a:schemeClr val="tx1"/>
                </a:solidFill>
              </a:rPr>
              <a:t>provocazione</a:t>
            </a:r>
            <a:r>
              <a:rPr lang="it-IT" dirty="0">
                <a:solidFill>
                  <a:schemeClr val="tx1"/>
                </a:solidFill>
              </a:rPr>
              <a:t> e il </a:t>
            </a:r>
            <a:r>
              <a:rPr lang="it-IT" b="1" dirty="0">
                <a:solidFill>
                  <a:schemeClr val="tx1"/>
                </a:solidFill>
              </a:rPr>
              <a:t>paradosso</a:t>
            </a:r>
            <a:r>
              <a:rPr lang="it-IT" dirty="0">
                <a:solidFill>
                  <a:schemeClr val="tx1"/>
                </a:solidFill>
              </a:rPr>
              <a:t> (terapia breve strategica</a:t>
            </a:r>
            <a:r>
              <a:rPr lang="it-IT" dirty="0" smtClean="0">
                <a:solidFill>
                  <a:schemeClr val="tx1"/>
                </a:solidFill>
              </a:rPr>
              <a:t>)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</a:t>
            </a:r>
            <a:r>
              <a:rPr lang="it-IT" dirty="0" smtClean="0">
                <a:solidFill>
                  <a:schemeClr val="tx1"/>
                </a:solidFill>
              </a:rPr>
              <a:t>e </a:t>
            </a:r>
            <a:r>
              <a:rPr lang="it-IT" b="1" dirty="0" smtClean="0">
                <a:solidFill>
                  <a:schemeClr val="tx1"/>
                </a:solidFill>
              </a:rPr>
              <a:t>tavole di </a:t>
            </a:r>
            <a:r>
              <a:rPr lang="it-IT" b="1" dirty="0" err="1" smtClean="0">
                <a:solidFill>
                  <a:schemeClr val="tx1"/>
                </a:solidFill>
              </a:rPr>
              <a:t>Rorschach</a:t>
            </a:r>
            <a:r>
              <a:rPr lang="it-IT" b="1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per rilevare l’approccio percettivo di base</a:t>
            </a:r>
            <a:endParaRPr lang="it-IT" dirty="0">
              <a:solidFill>
                <a:schemeClr val="tx1"/>
              </a:solidFill>
            </a:endParaRPr>
          </a:p>
          <a:p>
            <a:pPr marL="320040" lvl="1" indent="0">
              <a:buNone/>
            </a:pPr>
            <a:r>
              <a:rPr lang="it-IT" b="1" dirty="0" smtClean="0">
                <a:solidFill>
                  <a:schemeClr val="tx1"/>
                </a:solidFill>
              </a:rPr>
              <a:t>Tecniche completamente </a:t>
            </a:r>
            <a:r>
              <a:rPr lang="it-IT" b="1" dirty="0">
                <a:solidFill>
                  <a:schemeClr val="tx1"/>
                </a:solidFill>
              </a:rPr>
              <a:t>nuove</a:t>
            </a:r>
            <a:r>
              <a:rPr lang="it-IT" dirty="0">
                <a:solidFill>
                  <a:schemeClr val="tx1"/>
                </a:solidFill>
              </a:rPr>
              <a:t>: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la </a:t>
            </a:r>
            <a:r>
              <a:rPr lang="it-IT" b="1" dirty="0">
                <a:solidFill>
                  <a:schemeClr val="tx1"/>
                </a:solidFill>
              </a:rPr>
              <a:t>prescrizione del «come se»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la </a:t>
            </a:r>
            <a:r>
              <a:rPr lang="it-IT" b="1" dirty="0">
                <a:solidFill>
                  <a:schemeClr val="tx1"/>
                </a:solidFill>
              </a:rPr>
              <a:t>messa in gioco del terapeuta</a:t>
            </a:r>
          </a:p>
          <a:p>
            <a:pPr lvl="2"/>
            <a:r>
              <a:rPr lang="it-IT" dirty="0">
                <a:solidFill>
                  <a:schemeClr val="tx1"/>
                </a:solidFill>
              </a:rPr>
              <a:t>la </a:t>
            </a:r>
            <a:r>
              <a:rPr lang="it-IT" b="1" dirty="0">
                <a:solidFill>
                  <a:schemeClr val="tx1"/>
                </a:solidFill>
              </a:rPr>
              <a:t>tecnica della leggerezza</a:t>
            </a:r>
          </a:p>
          <a:p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5" name="Immagine 7" descr="C:\Users\Marcella\Pictures\logo Marcella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48" y="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76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Applicazioni cliniche e non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773" y="690213"/>
            <a:ext cx="7543800" cy="41113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Le applicazioni finora attuate sono ampie e diversificate, e coprono il campo psicologico in un senso molto capillare: </a:t>
            </a:r>
          </a:p>
          <a:p>
            <a:pPr marL="0" indent="0" algn="just">
              <a:buNone/>
            </a:pPr>
            <a:endParaRPr lang="it-IT" dirty="0" smtClean="0">
              <a:solidFill>
                <a:schemeClr val="tx1"/>
              </a:solidFill>
            </a:endParaRPr>
          </a:p>
          <a:p>
            <a:pPr algn="just"/>
            <a:r>
              <a:rPr lang="it-IT" b="1" dirty="0" smtClean="0">
                <a:solidFill>
                  <a:schemeClr val="tx1"/>
                </a:solidFill>
              </a:rPr>
              <a:t>Psicoterapie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individuali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Gruppi di </a:t>
            </a:r>
            <a:r>
              <a:rPr lang="it-IT" b="1" dirty="0" smtClean="0">
                <a:solidFill>
                  <a:schemeClr val="tx1"/>
                </a:solidFill>
              </a:rPr>
              <a:t>preparazione al parto</a:t>
            </a:r>
          </a:p>
          <a:p>
            <a:pPr algn="just"/>
            <a:r>
              <a:rPr lang="it-IT" dirty="0" err="1" smtClean="0">
                <a:solidFill>
                  <a:schemeClr val="tx1"/>
                </a:solidFill>
              </a:rPr>
              <a:t>Counselling</a:t>
            </a:r>
            <a:r>
              <a:rPr lang="it-IT" dirty="0" smtClean="0">
                <a:solidFill>
                  <a:schemeClr val="tx1"/>
                </a:solidFill>
              </a:rPr>
              <a:t> in reparti di </a:t>
            </a:r>
            <a:r>
              <a:rPr lang="it-IT" b="1" dirty="0" smtClean="0">
                <a:solidFill>
                  <a:schemeClr val="tx1"/>
                </a:solidFill>
              </a:rPr>
              <a:t>ostetricia e ginecologia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Consulenze alle </a:t>
            </a:r>
            <a:r>
              <a:rPr lang="it-IT" b="1" dirty="0" smtClean="0">
                <a:solidFill>
                  <a:schemeClr val="tx1"/>
                </a:solidFill>
              </a:rPr>
              <a:t>Istituzioni</a:t>
            </a:r>
          </a:p>
          <a:p>
            <a:pPr algn="just"/>
            <a:r>
              <a:rPr lang="it-IT" b="1" dirty="0" smtClean="0">
                <a:solidFill>
                  <a:schemeClr val="tx1"/>
                </a:solidFill>
              </a:rPr>
              <a:t>Ricerche di mercato </a:t>
            </a:r>
            <a:r>
              <a:rPr lang="it-IT" dirty="0" smtClean="0">
                <a:solidFill>
                  <a:schemeClr val="tx1"/>
                </a:solidFill>
              </a:rPr>
              <a:t>qualitative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Individuazione delle doti emergenti nell’</a:t>
            </a:r>
            <a:r>
              <a:rPr lang="it-IT" b="1" dirty="0" smtClean="0">
                <a:solidFill>
                  <a:schemeClr val="tx1"/>
                </a:solidFill>
              </a:rPr>
              <a:t>orientamento agli studi e alle professioni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4" name="Immagine 7" descr="C:\Users\Marcella\Pictures\logo Marcella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48" y="0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8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Didattica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476672"/>
            <a:ext cx="8064388" cy="3886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I princìpi e la metodologia della psicoterapia non convenzionale possono essere acquisiti</a:t>
            </a:r>
            <a:endParaRPr lang="it-IT" b="1" dirty="0">
              <a:solidFill>
                <a:schemeClr val="tx1"/>
              </a:solidFill>
            </a:endParaRPr>
          </a:p>
          <a:p>
            <a:pPr lvl="1" algn="just"/>
            <a:r>
              <a:rPr lang="it-IT" b="1" dirty="0" smtClean="0">
                <a:solidFill>
                  <a:schemeClr val="tx1"/>
                </a:solidFill>
              </a:rPr>
              <a:t>da </a:t>
            </a:r>
            <a:r>
              <a:rPr lang="it-IT" b="1" dirty="0" smtClean="0">
                <a:solidFill>
                  <a:schemeClr val="tx1"/>
                </a:solidFill>
              </a:rPr>
              <a:t>psicologi</a:t>
            </a:r>
            <a:r>
              <a:rPr lang="it-IT" dirty="0" smtClean="0">
                <a:solidFill>
                  <a:schemeClr val="tx1"/>
                </a:solidFill>
              </a:rPr>
              <a:t>: per colloqui, diagnosi, ricerche di mercato</a:t>
            </a:r>
          </a:p>
          <a:p>
            <a:pPr lvl="1" algn="just"/>
            <a:r>
              <a:rPr lang="it-IT" b="1" dirty="0">
                <a:solidFill>
                  <a:schemeClr val="tx1"/>
                </a:solidFill>
              </a:rPr>
              <a:t>d</a:t>
            </a:r>
            <a:r>
              <a:rPr lang="it-IT" b="1" dirty="0" smtClean="0">
                <a:solidFill>
                  <a:schemeClr val="tx1"/>
                </a:solidFill>
              </a:rPr>
              <a:t>a psicoterapeuti</a:t>
            </a:r>
            <a:r>
              <a:rPr lang="it-IT" dirty="0" smtClean="0">
                <a:solidFill>
                  <a:schemeClr val="tx1"/>
                </a:solidFill>
              </a:rPr>
              <a:t>: per finalità terapeutica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Attraverso </a:t>
            </a:r>
            <a:r>
              <a:rPr lang="it-IT" b="1" dirty="0" smtClean="0">
                <a:solidFill>
                  <a:schemeClr val="tx1"/>
                </a:solidFill>
              </a:rPr>
              <a:t>due canali formativi</a:t>
            </a:r>
            <a:r>
              <a:rPr lang="it-IT" dirty="0" smtClean="0">
                <a:solidFill>
                  <a:schemeClr val="tx1"/>
                </a:solidFill>
              </a:rPr>
              <a:t>:</a:t>
            </a:r>
          </a:p>
          <a:p>
            <a:pPr lvl="1" algn="just"/>
            <a:r>
              <a:rPr lang="it-IT" dirty="0">
                <a:solidFill>
                  <a:schemeClr val="tx1"/>
                </a:solidFill>
              </a:rPr>
              <a:t>i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b="1" dirty="0" smtClean="0">
                <a:solidFill>
                  <a:schemeClr val="tx1"/>
                </a:solidFill>
              </a:rPr>
              <a:t>corsi dell’Istituto di Medicina Olistica e Ecologia Comportamentale</a:t>
            </a:r>
          </a:p>
          <a:p>
            <a:pPr lvl="1" algn="just"/>
            <a:r>
              <a:rPr lang="it-IT" dirty="0">
                <a:solidFill>
                  <a:schemeClr val="tx1"/>
                </a:solidFill>
              </a:rPr>
              <a:t>l</a:t>
            </a:r>
            <a:r>
              <a:rPr lang="it-IT" dirty="0" smtClean="0">
                <a:solidFill>
                  <a:schemeClr val="tx1"/>
                </a:solidFill>
              </a:rPr>
              <a:t>’</a:t>
            </a:r>
            <a:r>
              <a:rPr lang="it-IT" b="1" dirty="0" smtClean="0">
                <a:solidFill>
                  <a:schemeClr val="tx1"/>
                </a:solidFill>
              </a:rPr>
              <a:t>analisi didattica non convenzionale </a:t>
            </a:r>
            <a:endParaRPr lang="it-IT" b="1" dirty="0" smtClean="0">
              <a:solidFill>
                <a:schemeClr val="tx1"/>
              </a:solidFill>
            </a:endParaRPr>
          </a:p>
          <a:p>
            <a:pPr marL="594360" lvl="2" indent="0" algn="just">
              <a:buNone/>
            </a:pPr>
            <a:r>
              <a:rPr lang="it-IT" sz="2400" dirty="0" smtClean="0">
                <a:solidFill>
                  <a:schemeClr val="tx1"/>
                </a:solidFill>
              </a:rPr>
              <a:t>della </a:t>
            </a:r>
            <a:r>
              <a:rPr lang="it-IT" sz="2400" dirty="0" smtClean="0">
                <a:solidFill>
                  <a:schemeClr val="tx1"/>
                </a:solidFill>
              </a:rPr>
              <a:t>durata di 6 mesi</a:t>
            </a:r>
            <a:endParaRPr lang="it-IT" sz="2400" dirty="0">
              <a:solidFill>
                <a:schemeClr val="tx1"/>
              </a:solidFill>
            </a:endParaRPr>
          </a:p>
        </p:txBody>
      </p:sp>
      <p:pic>
        <p:nvPicPr>
          <p:cNvPr id="5" name="Immagine 7" descr="C:\Users\Marcella\Pictures\logo Marcella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377" y="3284984"/>
            <a:ext cx="3563888" cy="356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6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6424" cy="1600200"/>
          </a:xfrm>
        </p:spPr>
        <p:txBody>
          <a:bodyPr>
            <a:normAutofit/>
          </a:bodyPr>
          <a:lstStyle/>
          <a:p>
            <a:r>
              <a:rPr lang="it-IT" dirty="0" smtClean="0"/>
              <a:t>Pubblicazioni specifiche</a:t>
            </a:r>
            <a:endParaRPr lang="it-IT" dirty="0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idx="1"/>
          </p:nvPr>
        </p:nvSpPr>
        <p:spPr bwMode="auto">
          <a:xfrm>
            <a:off x="762000" y="404664"/>
            <a:ext cx="754380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>
            <a:normAutofit fontScale="70000" lnSpcReduction="20000"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marL="342900" indent="-342900" algn="just">
              <a:lnSpc>
                <a:spcPct val="100000"/>
              </a:lnSpc>
              <a:buFont typeface="+mj-lt"/>
              <a:buAutoNum type="arabicPeriod"/>
              <a:defRPr/>
            </a:pPr>
            <a:r>
              <a:rPr lang="it-IT" dirty="0" err="1" smtClean="0">
                <a:solidFill>
                  <a:schemeClr val="tx1"/>
                </a:solidFill>
              </a:rPr>
              <a:t>M.Taricco</a:t>
            </a:r>
            <a:r>
              <a:rPr lang="it-IT" dirty="0" smtClean="0">
                <a:solidFill>
                  <a:schemeClr val="tx1"/>
                </a:solidFill>
              </a:rPr>
              <a:t>: «</a:t>
            </a:r>
            <a:r>
              <a:rPr lang="it-IT" dirty="0" err="1" smtClean="0">
                <a:solidFill>
                  <a:schemeClr val="tx1"/>
                </a:solidFill>
              </a:rPr>
              <a:t>Rorschach</a:t>
            </a:r>
            <a:r>
              <a:rPr lang="it-IT" dirty="0" smtClean="0">
                <a:solidFill>
                  <a:schemeClr val="tx1"/>
                </a:solidFill>
              </a:rPr>
              <a:t> e fotografia come induttori associativi di movimento», Bollettino dell’Istituto Italiano di </a:t>
            </a:r>
            <a:r>
              <a:rPr lang="it-IT" dirty="0" err="1" smtClean="0">
                <a:solidFill>
                  <a:schemeClr val="tx1"/>
                </a:solidFill>
              </a:rPr>
              <a:t>Micropsicoanalisi</a:t>
            </a:r>
            <a:r>
              <a:rPr lang="it-IT" dirty="0" smtClean="0">
                <a:solidFill>
                  <a:schemeClr val="tx1"/>
                </a:solidFill>
              </a:rPr>
              <a:t>, Tirrenia Stampatori, Torino, n.21, II Semestre 1996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  <a:defRPr/>
            </a:pPr>
            <a:r>
              <a:rPr lang="it-IT" dirty="0" err="1" smtClean="0">
                <a:solidFill>
                  <a:schemeClr val="tx1"/>
                </a:solidFill>
              </a:rPr>
              <a:t>M.Taricco</a:t>
            </a:r>
            <a:r>
              <a:rPr lang="it-IT" dirty="0" smtClean="0">
                <a:solidFill>
                  <a:schemeClr val="tx1"/>
                </a:solidFill>
              </a:rPr>
              <a:t>, R. De Polo: «La psicoterapia del trauma con l’ausilio dell’EMDR”, giugno 2013, sito APG, Milano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  <a:defRPr/>
            </a:pPr>
            <a:r>
              <a:rPr lang="it-IT" dirty="0" err="1" smtClean="0">
                <a:solidFill>
                  <a:schemeClr val="tx1"/>
                </a:solidFill>
              </a:rPr>
              <a:t>M.Taricco</a:t>
            </a:r>
            <a:r>
              <a:rPr lang="it-IT" dirty="0" smtClean="0">
                <a:solidFill>
                  <a:schemeClr val="tx1"/>
                </a:solidFill>
              </a:rPr>
              <a:t>: «La diagnostica psicologica basata sui movimenti del Qi», Atti del IV Congresso Internazionale delle Medicine Non Convenzionali e Scienze Olistiche, Lazise, ottobre 2013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  <a:defRPr/>
            </a:pPr>
            <a:r>
              <a:rPr lang="it-IT" dirty="0" err="1">
                <a:solidFill>
                  <a:schemeClr val="tx1"/>
                </a:solidFill>
              </a:rPr>
              <a:t>M.Taricco</a:t>
            </a:r>
            <a:r>
              <a:rPr lang="it-IT" dirty="0">
                <a:solidFill>
                  <a:schemeClr val="tx1"/>
                </a:solidFill>
              </a:rPr>
              <a:t>: «Buono è il momento giusto. La psicoterapia impostata sull’agire senza sforzo», atti del Convegno d’autunno, per la presentazione dell’Associazione Est Modus, Milano, 29 novembre 2014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  <a:defRPr/>
            </a:pPr>
            <a:r>
              <a:rPr lang="it-IT" dirty="0" err="1">
                <a:solidFill>
                  <a:schemeClr val="tx1"/>
                </a:solidFill>
              </a:rPr>
              <a:t>M.Taricco</a:t>
            </a:r>
            <a:r>
              <a:rPr lang="it-IT" dirty="0">
                <a:solidFill>
                  <a:schemeClr val="tx1"/>
                </a:solidFill>
              </a:rPr>
              <a:t>: «Il terapeuta e la posizione del non agire: l’efficacia di un approccio integrato», </a:t>
            </a:r>
            <a:r>
              <a:rPr lang="it-IT" dirty="0" err="1">
                <a:solidFill>
                  <a:schemeClr val="tx1"/>
                </a:solidFill>
              </a:rPr>
              <a:t>Wall</a:t>
            </a:r>
            <a:r>
              <a:rPr lang="it-IT" dirty="0">
                <a:solidFill>
                  <a:schemeClr val="tx1"/>
                </a:solidFill>
              </a:rPr>
              <a:t> Street International, 18 ottobre 2014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  <a:defRPr/>
            </a:pPr>
            <a:r>
              <a:rPr lang="it-IT" dirty="0" err="1">
                <a:solidFill>
                  <a:schemeClr val="tx1"/>
                </a:solidFill>
              </a:rPr>
              <a:t>M.Taricco</a:t>
            </a:r>
            <a:r>
              <a:rPr lang="it-IT" dirty="0">
                <a:solidFill>
                  <a:schemeClr val="tx1"/>
                </a:solidFill>
              </a:rPr>
              <a:t>: «Sistema immunitario e psicoterapia: un’azione terapeutica non convenzionale», </a:t>
            </a:r>
            <a:r>
              <a:rPr lang="it-IT" dirty="0" err="1">
                <a:solidFill>
                  <a:schemeClr val="tx1"/>
                </a:solidFill>
              </a:rPr>
              <a:t>Wall</a:t>
            </a:r>
            <a:r>
              <a:rPr lang="it-IT" dirty="0">
                <a:solidFill>
                  <a:schemeClr val="tx1"/>
                </a:solidFill>
              </a:rPr>
              <a:t> Street International, 18 dicembre </a:t>
            </a:r>
            <a:r>
              <a:rPr lang="it-IT" dirty="0" smtClean="0">
                <a:solidFill>
                  <a:schemeClr val="tx1"/>
                </a:solidFill>
              </a:rPr>
              <a:t>2014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  <a:defRPr/>
            </a:pPr>
            <a:r>
              <a:rPr lang="it-IT" dirty="0" err="1">
                <a:solidFill>
                  <a:schemeClr val="tx1"/>
                </a:solidFill>
              </a:rPr>
              <a:t>M.Taricco</a:t>
            </a:r>
            <a:r>
              <a:rPr lang="it-IT" dirty="0">
                <a:solidFill>
                  <a:schemeClr val="tx1"/>
                </a:solidFill>
              </a:rPr>
              <a:t>: «Il bambino e le sue risorse: il ruolo della famiglia e della società nel farsi modello di resilienza», </a:t>
            </a:r>
            <a:r>
              <a:rPr lang="it-IT" dirty="0" err="1">
                <a:solidFill>
                  <a:schemeClr val="tx1"/>
                </a:solidFill>
              </a:rPr>
              <a:t>Wall</a:t>
            </a:r>
            <a:r>
              <a:rPr lang="it-IT" dirty="0">
                <a:solidFill>
                  <a:schemeClr val="tx1"/>
                </a:solidFill>
              </a:rPr>
              <a:t> Street International, 18 maggio </a:t>
            </a:r>
            <a:r>
              <a:rPr lang="it-IT" dirty="0" smtClean="0">
                <a:solidFill>
                  <a:schemeClr val="tx1"/>
                </a:solidFill>
              </a:rPr>
              <a:t>2015</a:t>
            </a:r>
            <a:endParaRPr lang="it-IT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86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</TotalTime>
  <Words>815</Words>
  <Application>Microsoft Office PowerPoint</Application>
  <PresentationFormat>Presentazione su schermo (4:3)</PresentationFormat>
  <Paragraphs>95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NewsPrint</vt:lpstr>
      <vt:lpstr>Presentazione standard di PowerPoint</vt:lpstr>
      <vt:lpstr>Presentazione standard di PowerPoint</vt:lpstr>
      <vt:lpstr>La Psicoterapia  non convenzionale</vt:lpstr>
      <vt:lpstr>Princìpi</vt:lpstr>
      <vt:lpstr>Metodo</vt:lpstr>
      <vt:lpstr>Le tecniche</vt:lpstr>
      <vt:lpstr>Applicazioni cliniche e non</vt:lpstr>
      <vt:lpstr>Didattica</vt:lpstr>
      <vt:lpstr>Pubblicazioni specifiche</vt:lpstr>
      <vt:lpstr>Altre pubblicazioni,  segue</vt:lpstr>
      <vt:lpstr>Grazie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Psicoterapia non convenzionale ®</dc:title>
  <dc:creator>Marcella</dc:creator>
  <cp:lastModifiedBy>Marcella</cp:lastModifiedBy>
  <cp:revision>28</cp:revision>
  <dcterms:created xsi:type="dcterms:W3CDTF">2015-04-18T18:09:37Z</dcterms:created>
  <dcterms:modified xsi:type="dcterms:W3CDTF">2015-05-24T21:06:53Z</dcterms:modified>
</cp:coreProperties>
</file>